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50" r:id="rId6"/>
  </p:sldMasterIdLst>
  <p:notesMasterIdLst>
    <p:notesMasterId r:id="rId14"/>
  </p:notesMasterIdLst>
  <p:sldIdLst>
    <p:sldId id="256" r:id="rId7"/>
    <p:sldId id="264" r:id="rId8"/>
    <p:sldId id="268" r:id="rId9"/>
    <p:sldId id="269" r:id="rId10"/>
    <p:sldId id="273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B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78"/>
    <p:restoredTop sz="93943" autoAdjust="0"/>
  </p:normalViewPr>
  <p:slideViewPr>
    <p:cSldViewPr snapToGrid="0" snapToObjects="1">
      <p:cViewPr>
        <p:scale>
          <a:sx n="117" d="100"/>
          <a:sy n="117" d="100"/>
        </p:scale>
        <p:origin x="-155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7C885-B4A3-D14B-A5DE-AC229DBB417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262B5-9976-F141-80E4-D5444CAEF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14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702000" y="3600000"/>
            <a:ext cx="7740000" cy="680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fontAlgn="ctr">
              <a:lnSpc>
                <a:spcPct val="100000"/>
              </a:lnSpc>
              <a:defRPr sz="1800" b="0" i="0" cap="all" baseline="0">
                <a:latin typeface="Garamond Bold" charset="0"/>
              </a:defRPr>
            </a:lvl1pPr>
          </a:lstStyle>
          <a:p>
            <a:pPr algn="r"/>
            <a:r>
              <a:rPr lang="en-US" altLang="x-none" sz="1800" b="1" dirty="0" smtClean="0">
                <a:latin typeface="Garamond" charset="0"/>
                <a:ea typeface="ヒラギノ角ゴ Pro W3" charset="-128"/>
              </a:rPr>
              <a:t>A PREZENTÁCIÓ CÍME</a:t>
            </a:r>
            <a:endParaRPr lang="en-US" altLang="x-none" sz="1800" b="1" dirty="0">
              <a:latin typeface="Garamond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8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0000" y="126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3000" baseline="0">
                <a:solidFill>
                  <a:srgbClr val="F3B329"/>
                </a:solidFill>
                <a:latin typeface="garamond" charset="0"/>
              </a:defRPr>
            </a:lvl1pPr>
          </a:lstStyle>
          <a:p>
            <a:pPr eaLnBrk="1" hangingPunct="1">
              <a:buFont typeface="Arial" charset="0"/>
              <a:buNone/>
            </a:pP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Lorem ipsum dolor sit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amet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</a:t>
            </a:r>
            <a:r>
              <a:rPr lang="en-US" altLang="x-none" sz="3000" dirty="0" err="1" smtClean="0">
                <a:solidFill>
                  <a:srgbClr val="EEA420"/>
                </a:solidFill>
                <a:latin typeface="Garamond" charset="0"/>
              </a:rPr>
              <a:t>sed</a:t>
            </a:r>
            <a:r>
              <a:rPr lang="en-US" altLang="x-none" sz="3000" dirty="0" smtClean="0">
                <a:solidFill>
                  <a:srgbClr val="EEA420"/>
                </a:solidFill>
                <a:latin typeface="Garamond" charset="0"/>
              </a:rPr>
              <a:t> do</a:t>
            </a:r>
            <a:endParaRPr lang="en-US" altLang="x-none" sz="3000" dirty="0">
              <a:solidFill>
                <a:srgbClr val="EEA420"/>
              </a:solidFill>
              <a:latin typeface="Garamond" charset="0"/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0000" y="1800000"/>
            <a:ext cx="7703999" cy="432000"/>
          </a:xfrm>
          <a:prstGeom prst="rect">
            <a:avLst/>
          </a:prstGeom>
        </p:spPr>
        <p:txBody>
          <a:bodyPr lIns="0" tIns="0" rIns="0" bIns="0"/>
          <a:lstStyle>
            <a:lvl1pPr marL="0" indent="0" algn="l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600" baseline="0">
                <a:solidFill>
                  <a:schemeClr val="tx1"/>
                </a:solidFill>
                <a:latin typeface="garamond" charset="0"/>
              </a:defRPr>
            </a:lvl1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Lorem ipsum dolor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sed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do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eius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incidolore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magna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aliqua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Ut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enim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ad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minilaur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. </a:t>
            </a:r>
            <a:b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</a:b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Excepteur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sint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occaecat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cupidatat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non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proident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,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sunt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in culpa qui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officia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deserunt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</a:t>
            </a:r>
            <a:r>
              <a:rPr lang="en-US" altLang="x-none" sz="1600" dirty="0" err="1" smtClean="0">
                <a:solidFill>
                  <a:srgbClr val="505150"/>
                </a:solidFill>
                <a:latin typeface="Garamond" charset="0"/>
              </a:rPr>
              <a:t>mollit</a:t>
            </a:r>
            <a:r>
              <a:rPr lang="en-US" altLang="x-none" sz="1600" dirty="0" smtClean="0">
                <a:solidFill>
                  <a:srgbClr val="505150"/>
                </a:solidFill>
                <a:latin typeface="Garamond" charset="0"/>
              </a:rPr>
              <a:t> anim.</a:t>
            </a:r>
            <a:endParaRPr lang="en-US" altLang="x-none" sz="1600" dirty="0">
              <a:solidFill>
                <a:srgbClr val="505150"/>
              </a:solidFill>
              <a:latin typeface="Garamond" charset="0"/>
            </a:endParaRP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4500000"/>
            <a:ext cx="7703999" cy="1497600"/>
          </a:xfrm>
          <a:prstGeom prst="rect">
            <a:avLst/>
          </a:prstGeom>
        </p:spPr>
        <p:txBody>
          <a:bodyPr lIns="0" tIns="0" rIns="0" bIns="0" numCol="3" spcCol="288000"/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aseline="0">
                <a:solidFill>
                  <a:schemeClr val="tx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perspiciatis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unde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omnis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iste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natus</a:t>
            </a:r>
            <a:r>
              <a:rPr lang="en-US" sz="1300" dirty="0" smtClean="0">
                <a:latin typeface="Garamond"/>
                <a:cs typeface="Garamond"/>
              </a:rPr>
              <a:t> error sit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accusantium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doloremque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laudantium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totam</a:t>
            </a:r>
            <a:r>
              <a:rPr lang="en-US" sz="1300" dirty="0" smtClean="0">
                <a:latin typeface="Garamond"/>
                <a:cs typeface="Garamond"/>
              </a:rPr>
              <a:t> rem </a:t>
            </a:r>
            <a:r>
              <a:rPr lang="en-US" sz="1300" dirty="0" err="1" smtClean="0">
                <a:latin typeface="Garamond"/>
                <a:cs typeface="Garamond"/>
              </a:rPr>
              <a:t>aperiam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eaque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</a:t>
            </a:r>
            <a:r>
              <a:rPr lang="en-US" sz="1300" dirty="0" smtClean="0">
                <a:latin typeface="Garamond"/>
                <a:cs typeface="Garamond"/>
              </a:rPr>
              <a:t> quae ab </a:t>
            </a:r>
            <a:r>
              <a:rPr lang="en-US" sz="1300" dirty="0" err="1" smtClean="0">
                <a:latin typeface="Garamond"/>
                <a:cs typeface="Garamond"/>
              </a:rPr>
              <a:t>illo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inventore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veritatis</a:t>
            </a:r>
            <a:r>
              <a:rPr lang="en-US" sz="1300" dirty="0" smtClean="0">
                <a:latin typeface="Garamond"/>
                <a:cs typeface="Garamond"/>
              </a:rPr>
              <a:t> et quasi </a:t>
            </a:r>
            <a:r>
              <a:rPr lang="en-US" sz="1300" dirty="0" err="1" smtClean="0">
                <a:latin typeface="Garamond"/>
                <a:cs typeface="Garamond"/>
              </a:rPr>
              <a:t>architecto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beatae</a:t>
            </a:r>
            <a:r>
              <a:rPr lang="en-US" sz="1300" dirty="0" smtClean="0">
                <a:latin typeface="Garamond"/>
                <a:cs typeface="Garamond"/>
              </a:rPr>
              <a:t> vitae dicta </a:t>
            </a:r>
            <a:r>
              <a:rPr lang="en-US" sz="1300" dirty="0" err="1" smtClean="0">
                <a:latin typeface="Garamond"/>
                <a:cs typeface="Garamond"/>
              </a:rPr>
              <a:t>sunt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explicabo</a:t>
            </a:r>
            <a:r>
              <a:rPr lang="en-US" sz="1300" dirty="0" smtClean="0">
                <a:latin typeface="Garamond"/>
                <a:cs typeface="Garamond"/>
              </a:rPr>
              <a:t>. Nemo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ipsam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voluptas</a:t>
            </a:r>
            <a:r>
              <a:rPr lang="en-US" sz="1300" dirty="0" smtClean="0">
                <a:latin typeface="Garamond"/>
                <a:cs typeface="Garamond"/>
              </a:rPr>
              <a:t> sit </a:t>
            </a:r>
            <a:r>
              <a:rPr lang="en-US" sz="1300" dirty="0" err="1" smtClean="0">
                <a:latin typeface="Garamond"/>
                <a:cs typeface="Garamond"/>
              </a:rPr>
              <a:t>aspernatur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odit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aut</a:t>
            </a:r>
            <a:r>
              <a:rPr lang="en-US" sz="1300" dirty="0" smtClean="0">
                <a:latin typeface="Garamond"/>
                <a:cs typeface="Garamond"/>
              </a:rPr>
              <a:t> fugit,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consequuntur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est</a:t>
            </a:r>
            <a:r>
              <a:rPr lang="en-US" sz="1300" dirty="0" smtClean="0">
                <a:latin typeface="Garamond"/>
                <a:cs typeface="Garamond"/>
              </a:rPr>
              <a:t>, qui </a:t>
            </a:r>
            <a:r>
              <a:rPr lang="en-US" sz="1300" dirty="0" err="1" smtClean="0">
                <a:latin typeface="Garamond"/>
                <a:cs typeface="Garamond"/>
              </a:rPr>
              <a:t>dolorem</a:t>
            </a:r>
            <a:r>
              <a:rPr lang="en-US" sz="1300" dirty="0" smtClean="0">
                <a:latin typeface="Garamond"/>
                <a:cs typeface="Garamond"/>
              </a:rPr>
              <a:t> ipsum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dolor sit </a:t>
            </a:r>
            <a:r>
              <a:rPr lang="en-US" sz="1300" dirty="0" err="1" smtClean="0">
                <a:latin typeface="Garamond"/>
                <a:cs typeface="Garamond"/>
              </a:rPr>
              <a:t>amet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consectetur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adipisci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velit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sed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quia</a:t>
            </a:r>
            <a:r>
              <a:rPr lang="en-US" sz="1300" dirty="0" smtClean="0">
                <a:latin typeface="Garamond"/>
                <a:cs typeface="Garamond"/>
              </a:rPr>
              <a:t> non </a:t>
            </a:r>
            <a:r>
              <a:rPr lang="en-US" sz="1300" dirty="0" err="1" smtClean="0">
                <a:latin typeface="Garamond"/>
                <a:cs typeface="Garamond"/>
              </a:rPr>
              <a:t>numquam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eius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tempora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incidunt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labore</a:t>
            </a:r>
            <a:r>
              <a:rPr lang="en-US" sz="1300" dirty="0" smtClean="0">
                <a:latin typeface="Garamond"/>
                <a:cs typeface="Garamond"/>
              </a:rPr>
              <a:t> et </a:t>
            </a:r>
            <a:r>
              <a:rPr lang="en-US" sz="1300" dirty="0" err="1" smtClean="0">
                <a:latin typeface="Garamond"/>
                <a:cs typeface="Garamond"/>
              </a:rPr>
              <a:t>dolore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magnam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aliquam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quaerat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voluptatem</a:t>
            </a:r>
            <a:r>
              <a:rPr lang="en-US" sz="1300" dirty="0" smtClean="0">
                <a:latin typeface="Garamond"/>
                <a:cs typeface="Garamond"/>
              </a:rPr>
              <a:t>.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enim</a:t>
            </a:r>
            <a:r>
              <a:rPr lang="en-US" sz="1300" dirty="0" smtClean="0">
                <a:latin typeface="Garamond"/>
                <a:cs typeface="Garamond"/>
              </a:rPr>
              <a:t> ad minima </a:t>
            </a:r>
            <a:r>
              <a:rPr lang="en-US" sz="1300" dirty="0" err="1" smtClean="0">
                <a:latin typeface="Garamond"/>
                <a:cs typeface="Garamond"/>
              </a:rPr>
              <a:t>veniam</a:t>
            </a:r>
            <a:r>
              <a:rPr lang="en-US" sz="1300" dirty="0" smtClean="0">
                <a:latin typeface="Garamond"/>
                <a:cs typeface="Garamond"/>
              </a:rPr>
              <a:t>, </a:t>
            </a:r>
            <a:r>
              <a:rPr lang="en-US" sz="1300" dirty="0" err="1" smtClean="0">
                <a:latin typeface="Garamond"/>
                <a:cs typeface="Garamond"/>
              </a:rPr>
              <a:t>quis</a:t>
            </a:r>
            <a:r>
              <a:rPr lang="en-US" sz="1300" dirty="0" smtClean="0">
                <a:latin typeface="Garamond"/>
                <a:cs typeface="Garamond"/>
              </a:rPr>
              <a:t> nostrum </a:t>
            </a:r>
            <a:r>
              <a:rPr lang="en-US" sz="1300" dirty="0" err="1" smtClean="0">
                <a:latin typeface="Garamond"/>
                <a:cs typeface="Garamond"/>
              </a:rPr>
              <a:t>exerci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tationes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suscipit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laboriosam</a:t>
            </a:r>
            <a:r>
              <a:rPr lang="en-US" sz="1300" dirty="0" smtClean="0">
                <a:latin typeface="Garamond"/>
                <a:cs typeface="Garamond"/>
              </a:rPr>
              <a:t>, nisi </a:t>
            </a:r>
            <a:r>
              <a:rPr lang="en-US" sz="1300" dirty="0" err="1" smtClean="0">
                <a:latin typeface="Garamond"/>
                <a:cs typeface="Garamond"/>
              </a:rPr>
              <a:t>ut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aliquid</a:t>
            </a:r>
            <a:r>
              <a:rPr lang="en-US" sz="1300" dirty="0" smtClean="0">
                <a:latin typeface="Garamond"/>
                <a:cs typeface="Garamond"/>
              </a:rPr>
              <a:t> ex </a:t>
            </a:r>
            <a:r>
              <a:rPr lang="en-US" sz="1300" dirty="0" err="1" smtClean="0">
                <a:latin typeface="Garamond"/>
                <a:cs typeface="Garamond"/>
              </a:rPr>
              <a:t>ea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commodi</a:t>
            </a:r>
            <a:r>
              <a:rPr lang="en-US" sz="1300" dirty="0" smtClean="0">
                <a:latin typeface="Garamond"/>
                <a:cs typeface="Garamond"/>
              </a:rPr>
              <a:t> </a:t>
            </a:r>
            <a:r>
              <a:rPr lang="en-US" sz="1300" dirty="0" err="1" smtClean="0">
                <a:latin typeface="Garamond"/>
                <a:cs typeface="Garamond"/>
              </a:rPr>
              <a:t>consequatur</a:t>
            </a:r>
            <a:r>
              <a:rPr lang="en-US" sz="1300" dirty="0" smtClean="0">
                <a:latin typeface="Garamond"/>
                <a:cs typeface="Garamond"/>
              </a:rPr>
              <a:t>?</a:t>
            </a:r>
            <a:endParaRPr lang="en-US" sz="1300" baseline="30000" dirty="0">
              <a:latin typeface="Garamond"/>
              <a:ea typeface="+mn-ea"/>
              <a:cs typeface="Garamond"/>
            </a:endParaRPr>
          </a:p>
        </p:txBody>
      </p:sp>
      <p:sp>
        <p:nvSpPr>
          <p:cNvPr id="12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3384000" y="2520000"/>
            <a:ext cx="5040000" cy="180000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0725" y="2519363"/>
            <a:ext cx="2376000" cy="1800225"/>
          </a:xfrm>
          <a:prstGeom prst="rect">
            <a:avLst/>
          </a:prstGeom>
          <a:solidFill>
            <a:srgbClr val="F3B329"/>
          </a:solidFill>
        </p:spPr>
        <p:txBody>
          <a:bodyPr lIns="108000" tIns="108000" rIns="108000" bIns="108000"/>
          <a:lstStyle>
            <a:lvl1pPr mar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 b="1" i="0" baseline="0">
                <a:solidFill>
                  <a:schemeClr val="bg1"/>
                </a:solidFill>
                <a:latin typeface="Garamond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Lorem ipsum dolor sit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amet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consectetur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adipiscing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elit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,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sed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do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eiusmod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tempor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incididunt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ut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labore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et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dolore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magna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ali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enim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ad mi </a:t>
            </a:r>
            <a:r>
              <a:rPr lang="en-US" altLang="x-none" sz="1400" b="1" dirty="0" err="1" smtClean="0">
                <a:solidFill>
                  <a:schemeClr val="bg1"/>
                </a:solidFill>
                <a:latin typeface="Garamond" charset="0"/>
              </a:rPr>
              <a:t>éasd</a:t>
            </a:r>
            <a:r>
              <a:rPr lang="en-US" altLang="x-none" sz="1400" b="1" dirty="0" smtClean="0">
                <a:solidFill>
                  <a:schemeClr val="bg1"/>
                </a:solidFill>
                <a:latin typeface="Garamond" charset="0"/>
              </a:rPr>
              <a:t> </a:t>
            </a:r>
            <a:endParaRPr lang="en-US" altLang="x-none" sz="1400" b="1" dirty="0">
              <a:solidFill>
                <a:schemeClr val="bg1"/>
              </a:solidFill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89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7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266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3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320000" y="6228000"/>
            <a:ext cx="504000" cy="32385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altLang="x-none" sz="1200" baseline="0" dirty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t>0</a:t>
            </a:r>
            <a:fld id="{A2DDC8D4-4DCD-1344-829E-0A8A4E71F813}" type="slidenum">
              <a:rPr lang="en-US" altLang="x-none" sz="1200" baseline="0" smtClean="0">
                <a:solidFill>
                  <a:schemeClr val="bg1"/>
                </a:solidFill>
                <a:latin typeface="garamond" charset="0"/>
                <a:ea typeface="ヒラギノ角ゴ Pro W3" charset="-128"/>
              </a:rPr>
              <a:pPr algn="ctr">
                <a:lnSpc>
                  <a:spcPct val="100000"/>
                </a:lnSpc>
              </a:pPr>
              <a:t>‹#›</a:t>
            </a:fld>
            <a:endParaRPr lang="en-US" altLang="x-none" sz="1200" baseline="0" dirty="0">
              <a:solidFill>
                <a:schemeClr val="bg1"/>
              </a:solidFill>
              <a:latin typeface="garamond" charset="0"/>
              <a:ea typeface="ヒラギノ角ゴ Pro W3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44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52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842272" y="5154996"/>
            <a:ext cx="3231986" cy="680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 defTabSz="685800" rtl="0" eaLnBrk="1" fontAlgn="ctr" latinLnBrk="0" hangingPunct="1">
              <a:lnSpc>
                <a:spcPct val="100000"/>
              </a:lnSpc>
              <a:spcBef>
                <a:spcPct val="0"/>
              </a:spcBef>
              <a:buNone/>
              <a:defRPr sz="1800" b="0" i="0" kern="1200" cap="all" baseline="0">
                <a:solidFill>
                  <a:schemeClr val="tx1"/>
                </a:solidFill>
                <a:latin typeface="Garamond Bold" charset="0"/>
                <a:ea typeface="+mj-ea"/>
                <a:cs typeface="+mj-cs"/>
              </a:defRPr>
            </a:lvl1pPr>
          </a:lstStyle>
          <a:p>
            <a:pPr algn="ctr"/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altLang="hu-HU" sz="1200" b="1" dirty="0" smtClean="0">
                <a:solidFill>
                  <a:srgbClr val="7F7F7F"/>
                </a:solidFill>
                <a:cs typeface="Times New Roman" pitchFamily="18" charset="0"/>
              </a:rPr>
              <a:t>Belügyminisztérium</a:t>
            </a:r>
            <a:br>
              <a:rPr lang="hu-HU" altLang="hu-HU" sz="1200" b="1" dirty="0" smtClean="0">
                <a:solidFill>
                  <a:srgbClr val="7F7F7F"/>
                </a:solidFill>
                <a:cs typeface="Times New Roman" pitchFamily="18" charset="0"/>
              </a:rPr>
            </a:br>
            <a:r>
              <a:rPr lang="hu-HU" altLang="hu-HU" sz="1200" b="1" dirty="0" smtClean="0">
                <a:solidFill>
                  <a:srgbClr val="7F7F7F"/>
                </a:solidFill>
                <a:cs typeface="Times New Roman" pitchFamily="18" charset="0"/>
              </a:rPr>
              <a:t>2022. JANUÁR 13.</a:t>
            </a:r>
          </a:p>
          <a:p>
            <a:pPr algn="ctr"/>
            <a:endParaRPr lang="hu-HU" altLang="hu-HU" sz="1200" b="1" dirty="0">
              <a:solidFill>
                <a:srgbClr val="7F7F7F"/>
              </a:solidFill>
              <a:cs typeface="Times New Roman" pitchFamily="18" charset="0"/>
            </a:endParaRPr>
          </a:p>
          <a:p>
            <a:pPr algn="ctr"/>
            <a:r>
              <a:rPr lang="hu-HU" altLang="hu-HU" sz="1200" b="1" dirty="0" smtClean="0">
                <a:solidFill>
                  <a:srgbClr val="7F7F7F"/>
                </a:solidFill>
                <a:cs typeface="Times New Roman" pitchFamily="18" charset="0"/>
              </a:rPr>
              <a:t/>
            </a:r>
            <a:br>
              <a:rPr lang="hu-HU" altLang="hu-HU" sz="1200" b="1" dirty="0" smtClean="0">
                <a:solidFill>
                  <a:srgbClr val="7F7F7F"/>
                </a:solidFill>
                <a:cs typeface="Times New Roman" pitchFamily="18" charset="0"/>
              </a:rPr>
            </a:br>
            <a: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Téglalap 4"/>
          <p:cNvSpPr/>
          <p:nvPr/>
        </p:nvSpPr>
        <p:spPr>
          <a:xfrm>
            <a:off x="715993" y="2759827"/>
            <a:ext cx="7668882" cy="1886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hu-HU" sz="2000" b="1" dirty="0" smtClean="0"/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ZAKMAI   </a:t>
            </a:r>
            <a:r>
              <a:rPr lang="hu-HU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ÉLKITŰZÉSEK,</a:t>
            </a:r>
            <a:r>
              <a:rPr lang="hu-HU" sz="40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EVÉKENYSÉGEK</a:t>
            </a:r>
          </a:p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BBA Külső határok és Vízum</a:t>
            </a:r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587238" cy="5039200"/>
          </a:xfrm>
        </p:spPr>
        <p:txBody>
          <a:bodyPr/>
          <a:lstStyle/>
          <a:p>
            <a:pPr algn="ctr"/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9999" y="2212084"/>
            <a:ext cx="77770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 közös vízumpolitika </a:t>
            </a:r>
            <a:r>
              <a:rPr lang="hu-H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támogatása </a:t>
            </a:r>
            <a:r>
              <a:rPr lang="hu-H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SO1) </a:t>
            </a:r>
            <a:endParaRPr lang="hu-H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egyedi célkitűzés alatt azon intézkedések kerülnek támogatásra, melyek a közös vízumpolitika alkalmazását mozdítják elő annak érdekében, hogy elősegítse a jogszerű utazást, magas színvonalú szolgáltatás legyen biztosítható a vízumkérelmezők számára, biztosított legyen a harmadik országok állampolgáraival szemben alkalmazott egyenlő bánásmód, és elősegítse az illegális bevándorlás kezelését az Európai Parlament és a Tanács 2014. április 16-i 515/2014/EU európai parlamenti és tanácsi rendelet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cikk (2) bekezdés a) pontjával összhangban.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79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4294967295"/>
          </p:nvPr>
        </p:nvSpPr>
        <p:spPr>
          <a:xfrm>
            <a:off x="0" y="1260475"/>
            <a:ext cx="7586663" cy="50387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19998" y="1781778"/>
            <a:ext cx="7777019" cy="3400931"/>
          </a:xfrm>
          <a:prstGeom prst="rect">
            <a:avLst/>
          </a:prstGeom>
          <a:solidFill>
            <a:srgbClr val="FFC0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 problémák a Vízum területen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Más tagállam képviselete (1.3.2 estében az együttműködés más, Vízumkódex szerinti formája is megengedett)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Megvalósítási helyszínek (kockázatelemzés és leterheltség)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Vízumkérelmek száma, elutasítási arány, és felfedett hamisítások elemzése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Munkaidő pontos nyilvántartása, a „klasszikus konzuli ügyekre” fordított idő kimutatása</a:t>
            </a: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Osztott finanszírozás arányának folyamatos visszamérése, alátámasztása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25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720000" y="1260000"/>
            <a:ext cx="7587238" cy="5039200"/>
          </a:xfrm>
        </p:spPr>
        <p:txBody>
          <a:bodyPr/>
          <a:lstStyle/>
          <a:p>
            <a:pPr algn="ctr"/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Határok (SO2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hu-H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egyedi célkitűzés alatt az 515/2014/EU európai parlamenti és tanácsi rendelet 3. cikk (2) bekezdés </a:t>
            </a:r>
            <a:r>
              <a:rPr lang="hu-HU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pontjával összhangban azon intézkedések kerülnek támogatásra, melyek az integrált határigazgatást mozdítják elő, ösztönzik az uniós előírásoknak megfelelő harmonizálását, valamint az információcserét, egyrészt a külső határok egységes és magas szintű ellenőrzésének és védelmének – beleértve az illegális bevándorlás kezelését is – biztosítása, másrészt a külső határokon a zökkenőmentes határátkelésnek a schengeni vívmányokkal összhangban történő biztosítása érdekében, mindeközben biztosítva a nemzetközi védelemhez való hozzáférést az arra rászorulók számára, összhangban az emberi jogok területén vállalt kötelezettségekkel, ideértve a visszaküldés tilalmának elvét is. </a:t>
            </a:r>
          </a:p>
        </p:txBody>
      </p:sp>
    </p:spTree>
    <p:extLst>
      <p:ext uri="{BB962C8B-B14F-4D97-AF65-F5344CB8AC3E}">
        <p14:creationId xmlns:p14="http://schemas.microsoft.com/office/powerpoint/2010/main" val="267255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10"/>
          </p:nvPr>
        </p:nvSpPr>
        <p:spPr>
          <a:xfrm>
            <a:off x="304800" y="1260000"/>
            <a:ext cx="8489576" cy="5039200"/>
          </a:xfrm>
          <a:noFill/>
        </p:spPr>
        <p:txBody>
          <a:bodyPr/>
          <a:lstStyle/>
          <a:p>
            <a:pPr algn="ctr"/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BBA-2.6.5/21 Határőrizeti felderítő rendszer </a:t>
            </a:r>
            <a:r>
              <a:rPr lang="hu-H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továbbfejlesztése</a:t>
            </a:r>
          </a:p>
          <a:p>
            <a:pPr algn="ctr"/>
            <a:endParaRPr lang="hu-H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intézkedés célja: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hu-H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határátkelőhelyek közötti határszakaszok őrizete során a kor technikai és technológiai fejlettségének megfelelő berendezések és az ezekkel összhangban lévő eljárásrendek bevezetése annak érdekében, hogy Magyarország külső határaira érkező irreguláris migránsokat megbízhatóan és hatékonyan felderítsék a határrendészeti szervek</a:t>
            </a:r>
            <a:r>
              <a:rPr lang="hu-H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hu-H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célok elérése érdekében a Felelős Hatóság különösen az alábbi tevékenységek megvalósítását támogatja</a:t>
            </a:r>
            <a:r>
              <a:rPr lang="hu-HU" sz="18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hu-H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hu-H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határőrizeti 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felderítő eszközök és rendszerek </a:t>
            </a:r>
            <a:r>
              <a:rPr lang="hu-H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beszerzése</a:t>
            </a:r>
          </a:p>
          <a:p>
            <a:pPr algn="just"/>
            <a:endParaRPr lang="hu-H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Ideiglenes külső határokon (horvát, román viszonylat) az 515/2014/EU európai parlamenti és tanácsi rendelet 4. cikk (3) bekezdésében foglalt korlátozás figyelembevételével, valamint a fenntartási kötelezettség biztosításához szükséges intézkedések garantálásával támogatható tevékenység</a:t>
            </a:r>
            <a:r>
              <a:rPr lang="hu-H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hu-H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hu-H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Indikátor: Beszerzett </a:t>
            </a:r>
            <a:r>
              <a:rPr lang="hu-H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vagy korszerűsített határellenőrzésre használt eszközök </a:t>
            </a:r>
            <a:r>
              <a:rPr lang="hu-H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száma, mértékegység: db</a:t>
            </a:r>
            <a:endParaRPr lang="hu-HU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8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/>
          <p:cNvSpPr>
            <a:spLocks noGrp="1"/>
          </p:cNvSpPr>
          <p:nvPr>
            <p:ph type="body" sz="quarter" idx="4294967295"/>
          </p:nvPr>
        </p:nvSpPr>
        <p:spPr>
          <a:xfrm>
            <a:off x="0" y="1260475"/>
            <a:ext cx="7586663" cy="50387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sz="1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19998" y="1781778"/>
            <a:ext cx="7777019" cy="3339376"/>
          </a:xfrm>
          <a:prstGeom prst="rect">
            <a:avLst/>
          </a:prstGeom>
          <a:solidFill>
            <a:srgbClr val="FFC000">
              <a:alpha val="44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Jellemző problémák a Határok területen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A beszerezni tervezett eszközök rendszerbe illesztése, a működtetésre vonatkozó szakmai elgondolás bemutatása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Elosztó elkészítése, szükségletek szakmai indokolása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Szakmai érvekkel alátámasztott műszaki specifikáció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A fejlesztések összehangolása más folyamatban levő projektekkel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u-HU" sz="2000" dirty="0" smtClean="0"/>
              <a:t>Hosszabb távú szakmai koncepciók bemutatása a támogatási kérelemben, amelyek alátámasztják a projekt hozzáadott értékét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98021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12353" y="2174612"/>
            <a:ext cx="7740000" cy="680400"/>
          </a:xfrm>
        </p:spPr>
        <p:txBody>
          <a:bodyPr/>
          <a:lstStyle/>
          <a:p>
            <a:pPr algn="ctr"/>
            <a:r>
              <a:rPr lang="hu-HU" sz="3600" dirty="0" smtClean="0"/>
              <a:t>Köszönöm a figyelmet!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418584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lügyiAlapok(mester)_BBA_H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 anchorCtr="0"/>
      <a:lstStyle>
        <a:defPPr algn="r">
          <a:defRPr sz="1800" b="1" dirty="0" smtClean="0">
            <a:latin typeface="Garamond" charset="0"/>
            <a:ea typeface="ヒラギノ角ゴ Pro W3" charset="-128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10" id="{394EEF1C-EAF2-EE46-B7DC-D7FC4E33E266}" vid="{572960F2-F6A7-D248-A42E-69DD6758E38D}"/>
    </a:ext>
  </a:extLst>
</a:theme>
</file>

<file path=ppt/theme/theme2.xml><?xml version="1.0" encoding="utf-8"?>
<a:theme xmlns:a="http://schemas.openxmlformats.org/drawingml/2006/main" name="Belső oldal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0" id="{394EEF1C-EAF2-EE46-B7DC-D7FC4E33E266}" vid="{60621CF9-5A19-8B47-A065-DEDE2A6652B9}"/>
    </a:ext>
  </a:extLst>
</a:theme>
</file>

<file path=ppt/theme/theme3.xml><?xml version="1.0" encoding="utf-8"?>
<a:theme xmlns:a="http://schemas.openxmlformats.org/drawingml/2006/main" name="Záró dia (magyar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0" id="{394EEF1C-EAF2-EE46-B7DC-D7FC4E33E266}" vid="{75D8315D-D167-524A-A59C-2E465194582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A1CC044A958C34D8819A9272FB0B2C6" ma:contentTypeVersion="1" ma:contentTypeDescription="Új dokumentum létrehozása." ma:contentTypeScope="" ma:versionID="b6bc2333749a45ab38121b5408494f10">
  <xsd:schema xmlns:xsd="http://www.w3.org/2001/XMLSchema" xmlns:xs="http://www.w3.org/2001/XMLSchema" xmlns:p="http://schemas.microsoft.com/office/2006/metadata/properties" xmlns:ns2="2599d8ae-46cd-434b-99aa-dc5fe5ca1ac6" targetNamespace="http://schemas.microsoft.com/office/2006/metadata/properties" ma:root="true" ma:fieldsID="19aca236d3c4e33eea47a277ecbc9b47" ns2:_="">
    <xsd:import namespace="2599d8ae-46cd-434b-99aa-dc5fe5ca1ac6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9d8ae-46cd-434b-99aa-dc5fe5ca1a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705F1F-F5A2-4E48-A427-A7C359233A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9d8ae-46cd-434b-99aa-dc5fe5ca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F5130A-DA04-4573-BB9C-128718D302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DAD60-5F9E-4E43-8C13-EB15F5F61818}">
  <ds:schemaRefs>
    <ds:schemaRef ds:uri="http://purl.org/dc/elements/1.1/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599d8ae-46cd-434b-99aa-dc5fe5ca1ac6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BelügyiAlapok(mester)_BBA_HU</Template>
  <TotalTime>768</TotalTime>
  <Words>89</Words>
  <Application>Microsoft Office PowerPoint</Application>
  <PresentationFormat>Diavetítés a képernyőre (4:3 oldalarány)</PresentationFormat>
  <Paragraphs>43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3</vt:i4>
      </vt:variant>
      <vt:variant>
        <vt:lpstr>Diacímek</vt:lpstr>
      </vt:variant>
      <vt:variant>
        <vt:i4>7</vt:i4>
      </vt:variant>
    </vt:vector>
  </HeadingPairs>
  <TitlesOfParts>
    <vt:vector size="10" baseType="lpstr">
      <vt:lpstr>BelügyiAlapok(mester)_BBA_HU</vt:lpstr>
      <vt:lpstr>Belső oldal (magyar)</vt:lpstr>
      <vt:lpstr>Záró dia (magyar)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Zink Anett</dc:creator>
  <cp:lastModifiedBy>Tóth István</cp:lastModifiedBy>
  <cp:revision>111</cp:revision>
  <dcterms:created xsi:type="dcterms:W3CDTF">2017-10-24T08:24:45Z</dcterms:created>
  <dcterms:modified xsi:type="dcterms:W3CDTF">2022-01-12T13:45:52Z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0x0101005A1CC044A958C34D8819A9272FB0B2C6</vt:lpwstr>
  </property>
</Properties>
</file>